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99F9D1-5DFF-4201-8CC3-FE8D1B9B308B}" type="datetimeFigureOut">
              <a:rPr lang="en-US" smtClean="0"/>
              <a:pPr/>
              <a:t>4/8/2015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E9863-EA47-4BF5-8228-6DC36D4C9F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04A4EA-BE35-4303-ABCB-A57F89782FA7}" type="slidenum">
              <a:rPr lang="en-US"/>
              <a:pPr/>
              <a:t>1</a:t>
            </a:fld>
            <a:endParaRPr lang="en-US"/>
          </a:p>
        </p:txBody>
      </p:sp>
      <p:sp>
        <p:nvSpPr>
          <p:cNvPr id="37890" name="Rectangle 1026"/>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1" name="Rectangle 1027"/>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This presentation introduces students to the field of Civil Engineering and the many different disciplines underneath that broad engineering umbrella.  These pictures represent some of the areas of specialization.  (Starting in the upper left and moving clockwise) </a:t>
            </a:r>
          </a:p>
          <a:p>
            <a:r>
              <a:rPr lang="en-US"/>
              <a:t>Structural engineers design buildings that are more robust to high magnitude earthquakes.  The older, dark building suffered considerable damage to its upper floors while the lighter, new building remained intact. </a:t>
            </a:r>
          </a:p>
          <a:p>
            <a:r>
              <a:rPr lang="en-US"/>
              <a:t>This Egyptian pyramids demonstrate early expertise in construction engineering.</a:t>
            </a:r>
          </a:p>
          <a:p>
            <a:r>
              <a:rPr lang="en-US"/>
              <a:t>Among other achievements, environmental engineers have converted plastic waste into useful objects such as this picnic table.</a:t>
            </a:r>
          </a:p>
          <a:p>
            <a:r>
              <a:rPr lang="en-US"/>
              <a:t>Water resource and environmental engineers focus on conserving and reusing water, one of our most precious commodities.</a:t>
            </a:r>
          </a:p>
          <a:p>
            <a:r>
              <a:rPr lang="en-US"/>
              <a:t>Transportation engineers contribute to new and improved sources of public transportation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8F37DF-7266-46EE-A8FD-B952830BB892}" type="slidenum">
              <a:rPr lang="en-US"/>
              <a:pPr/>
              <a:t>10</a:t>
            </a:fld>
            <a:endParaRPr lang="en-US"/>
          </a:p>
        </p:txBody>
      </p:sp>
      <p:sp>
        <p:nvSpPr>
          <p:cNvPr id="860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0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Structural engineering does analysis of the forces on a structure given specific applied loads.  The bridge analysis above assumes the load is applied to the top chord of the bridge over the center three vertical supports.  Much of today’s structural engineering is supported by computer simulation.</a:t>
            </a:r>
          </a:p>
          <a:p>
            <a:r>
              <a:rPr lang="en-US"/>
              <a:t>The above bridge analysis will be done by the students later in this module.  They will also get to use a computer simulator and calculate the factor of safety in the design.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91A937-9B65-4284-9D2E-DA49598F998D}" type="slidenum">
              <a:rPr lang="en-US"/>
              <a:pPr/>
              <a:t>11</a:t>
            </a:fld>
            <a:endParaRPr lang="en-US"/>
          </a:p>
        </p:txBody>
      </p:sp>
      <p:sp>
        <p:nvSpPr>
          <p:cNvPr id="839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9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The two pictures show how California transportation engineers help control roadway congestion.  To encourage carpooling, one lane of a highly traveled commuter road may be designated as a carpool lane (two or more passengers) during peak traffic times.   The second pictures shows a metered freeway onramp that constricts merging traffic so the freeway traffic continually flows.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477D79-BB51-4505-8336-4D4C4BC5A340}" type="slidenum">
              <a:rPr lang="en-US"/>
              <a:pPr/>
              <a:t>12</a:t>
            </a:fld>
            <a:endParaRPr lang="en-US"/>
          </a:p>
        </p:txBody>
      </p:sp>
      <p:sp>
        <p:nvSpPr>
          <p:cNvPr id="76802" name="Rectangle 1026"/>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6803" name="Rectangle 1027"/>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This is similar to environmental engineering, but concentrates only on water issues.  Water is one of our most precious resources and the civil engineer must maximize water usage efficiency without endangering man or the environment.</a:t>
            </a:r>
          </a:p>
          <a:p>
            <a:endParaRPr lang="en-US"/>
          </a:p>
          <a:p>
            <a:r>
              <a:rPr lang="en-US"/>
              <a:t>Students might be squeamish, but this water treatment plant takes care of all material that is flushed, dumped, or poured down the drain.  The output of this plant is either safe water released back to the environment, farm fertilizer, or neutralized landfill waste.  Read the three page Water Treatment Article for solid background.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8AECC8A-F987-4239-ADB8-C1F42E962BC6}"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5181E4E-A3A0-4D58-9770-C09A66667258}" type="slidenum">
              <a:rPr lang="en-US"/>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D7E663-BD7A-4BFE-97D9-161A8596F88D}" type="slidenum">
              <a:rPr lang="en-US"/>
              <a:pPr/>
              <a:t>2</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460B23-F4F7-438E-A0DB-5C607D7D9730}" type="slidenum">
              <a:rPr lang="en-US"/>
              <a:pPr/>
              <a:t>3</a:t>
            </a:fld>
            <a:endParaRPr lang="en-US"/>
          </a:p>
        </p:txBody>
      </p:sp>
      <p:sp>
        <p:nvSpPr>
          <p:cNvPr id="645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45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Civil engineers work in many diversified fields.  Their work is just about everywhere, from earthquake resistant buildings to advanced water treatment plants to public transportation systems.   </a:t>
            </a:r>
          </a:p>
          <a:p>
            <a:r>
              <a:rPr lang="en-US"/>
              <a:t>The San Francisco Golden Gate Bridge and New York’s Empire State Building are a couple of notable examples of great construction projects.  Not only do they fulfill some needs, but they do so with great beauty, were completed within a given budget, and have withstood variable loads (people, equipment, wind, storms, earthquakes, etc.) without catastrophic failure.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B621C5-C7B5-40E5-B6F1-ABB8CA856CFB}" type="slidenum">
              <a:rPr lang="en-US"/>
              <a:pPr/>
              <a:t>4</a:t>
            </a:fld>
            <a:endParaRPr lang="en-US"/>
          </a:p>
        </p:txBody>
      </p:sp>
      <p:sp>
        <p:nvSpPr>
          <p:cNvPr id="737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3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Civil Engineers may concentrate on system design for a variety of applications.   The map above shows the Santa Clara Valley Transportation Authority Light Rail routes.  Civil engineers are involved in designating stop location positions, stop location design and construction, handicap access, parking, safety, evaluating traffic impact, and potential future expansion.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F7E29E-A1CB-4931-9E9C-96A5AFE518F2}" type="slidenum">
              <a:rPr lang="en-US"/>
              <a:pPr/>
              <a:t>5</a:t>
            </a:fld>
            <a:endParaRPr lang="en-US"/>
          </a:p>
        </p:txBody>
      </p:sp>
      <p:sp>
        <p:nvSpPr>
          <p:cNvPr id="747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Civil engineers may concentrate on a variety of environmental issues.  Due to space limitations in the surrounding area, San Francisco International Airport was constructed on landfill in the San Francisco Bay.  Civil engineers worked with environmentalists to minimize the effects of this landfill solution besides designing the runways and terminal, evaluating freeway traffic patterns, and minimizing noise problems.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51AF6D2-28DA-4C80-AC67-BEC99ACEE2C3}"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2EE407-9713-4540-8ADB-39A058BC11BC}" type="slidenum">
              <a:rPr lang="en-US"/>
              <a:pPr/>
              <a:t>7</a:t>
            </a:fld>
            <a:endParaRPr lang="en-US"/>
          </a:p>
        </p:txBody>
      </p:sp>
      <p:sp>
        <p:nvSpPr>
          <p:cNvPr id="808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The civil engineer that specializes in construction must know various construction methods and the construction equipment required to build structures.  The engineer must understand what the designer intended and how the structure best reflects the artistic message.  The civil engineer must be a master at construction management since there are so many people involved in the construction process.  And the civil engineer must be able to make accurate cost predictions to ensure the project is funded to completion while satisfying all the original specifications.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DAC97-D7F4-4CBA-8A48-D41116A38C88}" type="slidenum">
              <a:rPr lang="en-US"/>
              <a:pPr/>
              <a:t>8</a:t>
            </a:fld>
            <a:endParaRPr lang="en-US"/>
          </a:p>
        </p:txBody>
      </p:sp>
      <p:sp>
        <p:nvSpPr>
          <p:cNvPr id="829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Environmental engineers work at minimizing or eliminating waste products without endangering the environment.  They might engineer disposal techniques for hazardous materials.  They might focus on pollution prevention or new pollution control processes.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1E0494-B0AE-4EB1-8CE2-A8AD28EFC30E}" type="slidenum">
              <a:rPr lang="en-US"/>
              <a:pPr/>
              <a:t>9</a:t>
            </a:fld>
            <a:endParaRPr lang="en-US"/>
          </a:p>
        </p:txBody>
      </p:sp>
      <p:sp>
        <p:nvSpPr>
          <p:cNvPr id="819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A geotechnical civil engineer characterizes the land beneath a structure to ensure solid footing.  For example, some areas have a ‘soft’ layer above the solid bedrock layer and pilings might have to be driven far into the earth to ensure a reliable support for a freeway overpass.  Or as the picture indicates, mountainsides make for beautiful views but are not always stable for supporting a house.  In this case, a high magnitude earthquake caused this mountainside house supports to give way and cause catastrophic failure.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04992E-D8D2-4816-80DF-88F0CA31A7B9}"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4992E-D8D2-4816-80DF-88F0CA31A7B9}"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4992E-D8D2-4816-80DF-88F0CA31A7B9}"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4992E-D8D2-4816-80DF-88F0CA31A7B9}"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04992E-D8D2-4816-80DF-88F0CA31A7B9}"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04992E-D8D2-4816-80DF-88F0CA31A7B9}"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04992E-D8D2-4816-80DF-88F0CA31A7B9}" type="datetimeFigureOut">
              <a:rPr lang="en-US" smtClean="0"/>
              <a:pPr/>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04992E-D8D2-4816-80DF-88F0CA31A7B9}" type="datetimeFigureOut">
              <a:rPr lang="en-US" smtClean="0"/>
              <a:pPr/>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4992E-D8D2-4816-80DF-88F0CA31A7B9}" type="datetimeFigureOut">
              <a:rPr lang="en-US" smtClean="0"/>
              <a:pPr/>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4992E-D8D2-4816-80DF-88F0CA31A7B9}"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4992E-D8D2-4816-80DF-88F0CA31A7B9}"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A03D3D-FA8A-4AA2-B6F8-8454B0A8EC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4992E-D8D2-4816-80DF-88F0CA31A7B9}" type="datetimeFigureOut">
              <a:rPr lang="en-US" smtClean="0"/>
              <a:pPr/>
              <a:t>4/8/2015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A03D3D-FA8A-4AA2-B6F8-8454B0A8EC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09600" y="1371600"/>
            <a:ext cx="7772400" cy="1143000"/>
          </a:xfrm>
        </p:spPr>
        <p:txBody>
          <a:bodyPr>
            <a:normAutofit/>
          </a:bodyPr>
          <a:lstStyle/>
          <a:p>
            <a:r>
              <a:rPr lang="en-US" dirty="0"/>
              <a:t>Introduction to </a:t>
            </a:r>
            <a:r>
              <a:rPr lang="en-US" dirty="0" smtClean="0"/>
              <a:t>Civil </a:t>
            </a:r>
            <a:r>
              <a:rPr lang="en-US" dirty="0"/>
              <a:t>Engineering</a:t>
            </a:r>
          </a:p>
        </p:txBody>
      </p:sp>
      <p:sp>
        <p:nvSpPr>
          <p:cNvPr id="2051" name="Rectangle 3"/>
          <p:cNvSpPr>
            <a:spLocks noGrp="1" noChangeArrowheads="1"/>
          </p:cNvSpPr>
          <p:nvPr>
            <p:ph type="body" idx="1"/>
          </p:nvPr>
        </p:nvSpPr>
        <p:spPr/>
        <p:txBody>
          <a:bodyPr/>
          <a:lstStyle/>
          <a:p>
            <a:pPr>
              <a:buNone/>
            </a:pPr>
            <a:r>
              <a:rPr lang="en-US" dirty="0" smtClean="0">
                <a:solidFill>
                  <a:schemeClr val="folHlink"/>
                </a:solidFill>
              </a:rPr>
              <a:t>    </a:t>
            </a:r>
            <a:endParaRPr lang="en-US" dirty="0">
              <a:solidFill>
                <a:schemeClr val="folHlink"/>
              </a:solidFill>
            </a:endParaRPr>
          </a:p>
          <a:p>
            <a:endParaRPr lang="en-US" dirty="0">
              <a:solidFill>
                <a:schemeClr val="folHlink"/>
              </a:solidFill>
            </a:endParaRPr>
          </a:p>
          <a:p>
            <a:r>
              <a:rPr lang="en-US" dirty="0" smtClean="0">
                <a:solidFill>
                  <a:schemeClr val="folHlink"/>
                </a:solidFill>
              </a:rPr>
              <a:t>                            prepaid by:</a:t>
            </a:r>
          </a:p>
          <a:p>
            <a:pPr lvl="6"/>
            <a:r>
              <a:rPr lang="en-US" dirty="0" smtClean="0"/>
              <a:t>140670106002</a:t>
            </a:r>
            <a:endParaRPr lang="en-US" dirty="0" smtClean="0"/>
          </a:p>
          <a:p>
            <a:pPr lvl="6"/>
            <a:r>
              <a:rPr lang="en-US" dirty="0" smtClean="0"/>
              <a:t>140670106099</a:t>
            </a:r>
            <a:endParaRPr lang="en-US" dirty="0">
              <a:solidFill>
                <a:schemeClr val="folHlink"/>
              </a:solidFill>
            </a:endParaRPr>
          </a:p>
        </p:txBody>
      </p:sp>
      <p:pic>
        <p:nvPicPr>
          <p:cNvPr id="2056" name="Picture 8" descr="pyramid"/>
          <p:cNvPicPr>
            <a:picLocks noChangeAspect="1" noChangeArrowheads="1"/>
          </p:cNvPicPr>
          <p:nvPr/>
        </p:nvPicPr>
        <p:blipFill>
          <a:blip r:embed="rId3" cstate="print"/>
          <a:srcRect/>
          <a:stretch>
            <a:fillRect/>
          </a:stretch>
        </p:blipFill>
        <p:spPr bwMode="auto">
          <a:xfrm>
            <a:off x="381000" y="2743200"/>
            <a:ext cx="2514600" cy="1660562"/>
          </a:xfrm>
          <a:prstGeom prst="rect">
            <a:avLst/>
          </a:prstGeom>
          <a:noFill/>
        </p:spPr>
      </p:pic>
      <p:pic>
        <p:nvPicPr>
          <p:cNvPr id="2057" name="Picture 9" descr="Light Rail Train"/>
          <p:cNvPicPr>
            <a:picLocks noChangeAspect="1" noChangeArrowheads="1"/>
          </p:cNvPicPr>
          <p:nvPr/>
        </p:nvPicPr>
        <p:blipFill>
          <a:blip r:embed="rId4" cstate="print"/>
          <a:srcRect/>
          <a:stretch>
            <a:fillRect/>
          </a:stretch>
        </p:blipFill>
        <p:spPr bwMode="auto">
          <a:xfrm>
            <a:off x="2209800" y="5105400"/>
            <a:ext cx="2076450" cy="1384300"/>
          </a:xfrm>
          <a:prstGeom prst="rect">
            <a:avLst/>
          </a:prstGeom>
          <a:noFill/>
        </p:spPr>
      </p:pic>
      <p:pic>
        <p:nvPicPr>
          <p:cNvPr id="2058" name="Picture 10" descr="plastic picnic table"/>
          <p:cNvPicPr>
            <a:picLocks noChangeAspect="1" noChangeArrowheads="1"/>
          </p:cNvPicPr>
          <p:nvPr/>
        </p:nvPicPr>
        <p:blipFill>
          <a:blip r:embed="rId5" cstate="print"/>
          <a:srcRect/>
          <a:stretch>
            <a:fillRect/>
          </a:stretch>
        </p:blipFill>
        <p:spPr bwMode="auto">
          <a:xfrm>
            <a:off x="381000" y="5562600"/>
            <a:ext cx="1371600" cy="941388"/>
          </a:xfrm>
          <a:prstGeom prst="rect">
            <a:avLst/>
          </a:prstGeom>
          <a:noFill/>
        </p:spPr>
      </p:pic>
      <p:pic>
        <p:nvPicPr>
          <p:cNvPr id="2060" name="Picture 12" descr="Running River"/>
          <p:cNvPicPr>
            <a:picLocks noChangeAspect="1" noChangeArrowheads="1"/>
          </p:cNvPicPr>
          <p:nvPr/>
        </p:nvPicPr>
        <p:blipFill>
          <a:blip r:embed="rId6" cstate="print"/>
          <a:srcRect/>
          <a:stretch>
            <a:fillRect/>
          </a:stretch>
        </p:blipFill>
        <p:spPr bwMode="auto">
          <a:xfrm>
            <a:off x="4953000" y="4724400"/>
            <a:ext cx="2976563" cy="1762125"/>
          </a:xfrm>
          <a:prstGeom prst="rect">
            <a:avLst/>
          </a:prstGeom>
          <a:noFill/>
        </p:spPr>
      </p:pic>
      <p:pic>
        <p:nvPicPr>
          <p:cNvPr id="9" name="Picture 10" descr="TC Logo"/>
          <p:cNvPicPr>
            <a:picLocks noChangeAspect="1" noChangeArrowheads="1"/>
          </p:cNvPicPr>
          <p:nvPr/>
        </p:nvPicPr>
        <p:blipFill>
          <a:blip r:embed="rId7" cstate="print"/>
          <a:srcRect/>
          <a:stretch>
            <a:fillRect/>
          </a:stretch>
        </p:blipFill>
        <p:spPr bwMode="auto">
          <a:xfrm>
            <a:off x="685800" y="762000"/>
            <a:ext cx="7696200" cy="609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Structural Engineering</a:t>
            </a:r>
          </a:p>
        </p:txBody>
      </p:sp>
      <p:sp>
        <p:nvSpPr>
          <p:cNvPr id="68611" name="Rectangle 3"/>
          <p:cNvSpPr>
            <a:spLocks noGrp="1" noChangeArrowheads="1"/>
          </p:cNvSpPr>
          <p:nvPr>
            <p:ph type="body" idx="1"/>
          </p:nvPr>
        </p:nvSpPr>
        <p:spPr/>
        <p:txBody>
          <a:bodyPr/>
          <a:lstStyle/>
          <a:p>
            <a:r>
              <a:rPr lang="en-US" sz="2800"/>
              <a:t>structural design and analysis</a:t>
            </a:r>
          </a:p>
          <a:p>
            <a:r>
              <a:rPr lang="en-US" sz="2800"/>
              <a:t>stress analysis</a:t>
            </a:r>
          </a:p>
          <a:p>
            <a:r>
              <a:rPr lang="en-US" sz="2800"/>
              <a:t>structure stability</a:t>
            </a:r>
          </a:p>
          <a:p>
            <a:r>
              <a:rPr lang="en-US" sz="2800"/>
              <a:t>seismic proof and reinforcement </a:t>
            </a:r>
          </a:p>
          <a:p>
            <a:endParaRPr lang="en-US"/>
          </a:p>
        </p:txBody>
      </p:sp>
      <p:pic>
        <p:nvPicPr>
          <p:cNvPr id="68612" name="Picture 4"/>
          <p:cNvPicPr>
            <a:picLocks noChangeAspect="1" noChangeArrowheads="1"/>
          </p:cNvPicPr>
          <p:nvPr/>
        </p:nvPicPr>
        <p:blipFill>
          <a:blip r:embed="rId3" cstate="print"/>
          <a:srcRect/>
          <a:stretch>
            <a:fillRect/>
          </a:stretch>
        </p:blipFill>
        <p:spPr bwMode="auto">
          <a:xfrm>
            <a:off x="685800" y="4267200"/>
            <a:ext cx="4133850" cy="1885950"/>
          </a:xfrm>
          <a:prstGeom prst="rect">
            <a:avLst/>
          </a:prstGeom>
          <a:noFill/>
          <a:ln w="9525">
            <a:noFill/>
            <a:miter lim="800000"/>
            <a:headEnd/>
            <a:tailEnd/>
          </a:ln>
          <a:effectLst/>
        </p:spPr>
      </p:pic>
      <p:pic>
        <p:nvPicPr>
          <p:cNvPr id="68613" name="Picture 5"/>
          <p:cNvPicPr>
            <a:picLocks noChangeAspect="1" noChangeArrowheads="1"/>
          </p:cNvPicPr>
          <p:nvPr/>
        </p:nvPicPr>
        <p:blipFill>
          <a:blip r:embed="rId4" cstate="print"/>
          <a:srcRect/>
          <a:stretch>
            <a:fillRect/>
          </a:stretch>
        </p:blipFill>
        <p:spPr bwMode="auto">
          <a:xfrm>
            <a:off x="5029200" y="4572000"/>
            <a:ext cx="3733800" cy="117157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990600" y="609600"/>
            <a:ext cx="7620000" cy="1143000"/>
          </a:xfrm>
        </p:spPr>
        <p:txBody>
          <a:bodyPr/>
          <a:lstStyle/>
          <a:p>
            <a:r>
              <a:rPr lang="en-US"/>
              <a:t>Transportation Engineering</a:t>
            </a:r>
          </a:p>
        </p:txBody>
      </p:sp>
      <p:sp>
        <p:nvSpPr>
          <p:cNvPr id="69635" name="Rectangle 3"/>
          <p:cNvSpPr>
            <a:spLocks noGrp="1" noChangeArrowheads="1"/>
          </p:cNvSpPr>
          <p:nvPr>
            <p:ph type="body" idx="1"/>
          </p:nvPr>
        </p:nvSpPr>
        <p:spPr>
          <a:xfrm>
            <a:off x="685800" y="1981200"/>
            <a:ext cx="7620000" cy="1143000"/>
          </a:xfrm>
        </p:spPr>
        <p:txBody>
          <a:bodyPr/>
          <a:lstStyle/>
          <a:p>
            <a:r>
              <a:rPr lang="en-US" sz="2800"/>
              <a:t>Responsible for public transportation systems, traffic operations, highways and streets </a:t>
            </a:r>
            <a:endParaRPr lang="en-US"/>
          </a:p>
        </p:txBody>
      </p:sp>
      <p:pic>
        <p:nvPicPr>
          <p:cNvPr id="69637" name="Picture 5" descr="D:\WSV\Civil Module\Week1 Documents\Carpool Sign.jpg"/>
          <p:cNvPicPr>
            <a:picLocks noChangeAspect="1" noChangeArrowheads="1"/>
          </p:cNvPicPr>
          <p:nvPr/>
        </p:nvPicPr>
        <p:blipFill>
          <a:blip r:embed="rId3" cstate="print"/>
          <a:srcRect/>
          <a:stretch>
            <a:fillRect/>
          </a:stretch>
        </p:blipFill>
        <p:spPr bwMode="auto">
          <a:xfrm>
            <a:off x="1185863" y="3236913"/>
            <a:ext cx="3614737" cy="3040062"/>
          </a:xfrm>
          <a:prstGeom prst="rect">
            <a:avLst/>
          </a:prstGeom>
          <a:noFill/>
        </p:spPr>
      </p:pic>
      <p:pic>
        <p:nvPicPr>
          <p:cNvPr id="69638" name="Picture 6" descr="D:\WSV\Civil Module\Week1 Documents\Metered Onramp.jpg"/>
          <p:cNvPicPr>
            <a:picLocks noChangeAspect="1" noChangeArrowheads="1"/>
          </p:cNvPicPr>
          <p:nvPr/>
        </p:nvPicPr>
        <p:blipFill>
          <a:blip r:embed="rId4" cstate="print"/>
          <a:srcRect/>
          <a:stretch>
            <a:fillRect/>
          </a:stretch>
        </p:blipFill>
        <p:spPr bwMode="auto">
          <a:xfrm>
            <a:off x="5257800" y="3200400"/>
            <a:ext cx="2554288" cy="30575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914400" y="609600"/>
            <a:ext cx="7772400" cy="1143000"/>
          </a:xfrm>
        </p:spPr>
        <p:txBody>
          <a:bodyPr/>
          <a:lstStyle/>
          <a:p>
            <a:r>
              <a:rPr lang="en-US"/>
              <a:t>Water Resource Engineering</a:t>
            </a:r>
          </a:p>
        </p:txBody>
      </p:sp>
      <p:sp>
        <p:nvSpPr>
          <p:cNvPr id="70659" name="Rectangle 3"/>
          <p:cNvSpPr>
            <a:spLocks noGrp="1" noChangeArrowheads="1"/>
          </p:cNvSpPr>
          <p:nvPr>
            <p:ph type="body" idx="1"/>
          </p:nvPr>
        </p:nvSpPr>
        <p:spPr>
          <a:xfrm>
            <a:off x="609600" y="1981200"/>
            <a:ext cx="8229600" cy="2286000"/>
          </a:xfrm>
        </p:spPr>
        <p:txBody>
          <a:bodyPr/>
          <a:lstStyle/>
          <a:p>
            <a:r>
              <a:rPr lang="en-US" sz="2800"/>
              <a:t>Responsibilities include water treatment processes, waste water management, ground water resources, sediment transport , environmental engineering and systems</a:t>
            </a:r>
          </a:p>
        </p:txBody>
      </p:sp>
      <p:pic>
        <p:nvPicPr>
          <p:cNvPr id="70661" name="Picture 5" descr="D:\WSV\Civil Module\Week1 Documents\Water Treatment Schematic Cropped.jpg"/>
          <p:cNvPicPr>
            <a:picLocks noChangeAspect="1" noChangeArrowheads="1"/>
          </p:cNvPicPr>
          <p:nvPr/>
        </p:nvPicPr>
        <p:blipFill>
          <a:blip r:embed="rId3" cstate="print"/>
          <a:srcRect/>
          <a:stretch>
            <a:fillRect/>
          </a:stretch>
        </p:blipFill>
        <p:spPr bwMode="auto">
          <a:xfrm>
            <a:off x="3048000" y="3581400"/>
            <a:ext cx="5105400" cy="2370138"/>
          </a:xfrm>
          <a:prstGeom prst="rect">
            <a:avLst/>
          </a:prstGeom>
          <a:noFill/>
        </p:spPr>
      </p:pic>
      <p:sp>
        <p:nvSpPr>
          <p:cNvPr id="70662" name="Text Box 6"/>
          <p:cNvSpPr txBox="1">
            <a:spLocks noChangeArrowheads="1"/>
          </p:cNvSpPr>
          <p:nvPr/>
        </p:nvSpPr>
        <p:spPr bwMode="auto">
          <a:xfrm>
            <a:off x="2895600" y="6186488"/>
            <a:ext cx="5410200" cy="396875"/>
          </a:xfrm>
          <a:prstGeom prst="rect">
            <a:avLst/>
          </a:prstGeom>
          <a:noFill/>
          <a:ln w="9525">
            <a:noFill/>
            <a:miter lim="800000"/>
            <a:headEnd/>
            <a:tailEnd/>
          </a:ln>
          <a:effectLst/>
        </p:spPr>
        <p:txBody>
          <a:bodyPr>
            <a:spAutoFit/>
          </a:bodyPr>
          <a:lstStyle/>
          <a:p>
            <a:pPr algn="ctr"/>
            <a:r>
              <a:rPr lang="en-US" sz="2000" i="1"/>
              <a:t>Water treatment plant flow chart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Civil Engineering Benefits</a:t>
            </a:r>
          </a:p>
        </p:txBody>
      </p:sp>
      <p:sp>
        <p:nvSpPr>
          <p:cNvPr id="77827" name="Rectangle 3"/>
          <p:cNvSpPr>
            <a:spLocks noGrp="1" noChangeArrowheads="1"/>
          </p:cNvSpPr>
          <p:nvPr>
            <p:ph type="body" idx="1"/>
          </p:nvPr>
        </p:nvSpPr>
        <p:spPr/>
        <p:txBody>
          <a:bodyPr/>
          <a:lstStyle/>
          <a:p>
            <a:r>
              <a:rPr lang="en-US"/>
              <a:t>Solve societal problems</a:t>
            </a:r>
          </a:p>
          <a:p>
            <a:r>
              <a:rPr lang="en-US"/>
              <a:t>Allows indoor and outdoor work </a:t>
            </a:r>
          </a:p>
          <a:p>
            <a:r>
              <a:rPr lang="en-US"/>
              <a:t>Responsible, highly respected job</a:t>
            </a:r>
          </a:p>
          <a:p>
            <a:r>
              <a:rPr lang="en-US"/>
              <a:t>Challenging technical career</a:t>
            </a:r>
          </a:p>
          <a:p>
            <a:r>
              <a:rPr lang="en-US"/>
              <a:t>Utilize modern technology</a:t>
            </a:r>
          </a:p>
          <a:p>
            <a:r>
              <a:rPr lang="en-US"/>
              <a:t>Work with people of various backgrounds</a:t>
            </a:r>
          </a:p>
          <a:p>
            <a:r>
              <a:rPr lang="en-US"/>
              <a:t>Well paid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Skills to Develop</a:t>
            </a:r>
          </a:p>
        </p:txBody>
      </p:sp>
      <p:sp>
        <p:nvSpPr>
          <p:cNvPr id="79875" name="Rectangle 3"/>
          <p:cNvSpPr>
            <a:spLocks noGrp="1" noChangeArrowheads="1"/>
          </p:cNvSpPr>
          <p:nvPr>
            <p:ph type="body" idx="1"/>
          </p:nvPr>
        </p:nvSpPr>
        <p:spPr>
          <a:xfrm>
            <a:off x="685800" y="1752600"/>
            <a:ext cx="7772400" cy="4648200"/>
          </a:xfrm>
        </p:spPr>
        <p:txBody>
          <a:bodyPr/>
          <a:lstStyle/>
          <a:p>
            <a:pPr>
              <a:lnSpc>
                <a:spcPct val="90000"/>
              </a:lnSpc>
            </a:pPr>
            <a:r>
              <a:rPr lang="en-US"/>
              <a:t>Math and Science</a:t>
            </a:r>
          </a:p>
          <a:p>
            <a:pPr lvl="1">
              <a:lnSpc>
                <a:spcPct val="90000"/>
              </a:lnSpc>
            </a:pPr>
            <a:r>
              <a:rPr lang="en-US"/>
              <a:t>Algebra, trigonometry, analytical geometry, and calculus</a:t>
            </a:r>
          </a:p>
          <a:p>
            <a:pPr lvl="1">
              <a:lnSpc>
                <a:spcPct val="90000"/>
              </a:lnSpc>
            </a:pPr>
            <a:r>
              <a:rPr lang="en-US"/>
              <a:t>Physics, chemistry</a:t>
            </a:r>
          </a:p>
          <a:p>
            <a:pPr lvl="1">
              <a:lnSpc>
                <a:spcPct val="90000"/>
              </a:lnSpc>
            </a:pPr>
            <a:r>
              <a:rPr lang="en-US"/>
              <a:t>Computer languages</a:t>
            </a:r>
          </a:p>
          <a:p>
            <a:pPr>
              <a:lnSpc>
                <a:spcPct val="90000"/>
              </a:lnSpc>
            </a:pPr>
            <a:r>
              <a:rPr lang="en-US"/>
              <a:t>Communication Skills</a:t>
            </a:r>
          </a:p>
          <a:p>
            <a:pPr lvl="1">
              <a:lnSpc>
                <a:spcPct val="90000"/>
              </a:lnSpc>
            </a:pPr>
            <a:r>
              <a:rPr lang="en-US"/>
              <a:t>Written English</a:t>
            </a:r>
          </a:p>
          <a:p>
            <a:pPr lvl="1">
              <a:lnSpc>
                <a:spcPct val="90000"/>
              </a:lnSpc>
            </a:pPr>
            <a:r>
              <a:rPr lang="en-US"/>
              <a:t>Speech and presentation skills</a:t>
            </a:r>
          </a:p>
          <a:p>
            <a:pPr lvl="1">
              <a:lnSpc>
                <a:spcPct val="90000"/>
              </a:lnSpc>
            </a:pPr>
            <a:r>
              <a:rPr lang="en-US"/>
              <a:t>Foreign Language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Learning Objectives</a:t>
            </a:r>
          </a:p>
        </p:txBody>
      </p:sp>
      <p:sp>
        <p:nvSpPr>
          <p:cNvPr id="60419" name="Rectangle 3"/>
          <p:cNvSpPr>
            <a:spLocks noGrp="1" noChangeArrowheads="1"/>
          </p:cNvSpPr>
          <p:nvPr>
            <p:ph type="body" idx="1"/>
          </p:nvPr>
        </p:nvSpPr>
        <p:spPr>
          <a:xfrm>
            <a:off x="685800" y="2057400"/>
            <a:ext cx="8153400" cy="4343400"/>
          </a:xfrm>
        </p:spPr>
        <p:txBody>
          <a:bodyPr/>
          <a:lstStyle/>
          <a:p>
            <a:r>
              <a:rPr lang="en-US"/>
              <a:t>Understand how Civil Engineers impact lives</a:t>
            </a:r>
          </a:p>
          <a:p>
            <a:endParaRPr lang="en-US"/>
          </a:p>
          <a:p>
            <a:r>
              <a:rPr lang="en-US"/>
              <a:t>Identify some different areas of specialization</a:t>
            </a:r>
          </a:p>
          <a:p>
            <a:endParaRPr lang="en-US"/>
          </a:p>
          <a:p>
            <a:r>
              <a:rPr lang="en-US"/>
              <a:t>Understand job benefits</a:t>
            </a:r>
          </a:p>
          <a:p>
            <a:endParaRPr lang="en-US"/>
          </a:p>
          <a:p>
            <a:r>
              <a:rPr lang="en-US"/>
              <a:t>Identify necessary skills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609600"/>
            <a:ext cx="7772400" cy="1143000"/>
          </a:xfrm>
        </p:spPr>
        <p:txBody>
          <a:bodyPr/>
          <a:lstStyle/>
          <a:p>
            <a:r>
              <a:rPr lang="en-US"/>
              <a:t>Civil Engineers</a:t>
            </a:r>
          </a:p>
        </p:txBody>
      </p:sp>
      <p:sp>
        <p:nvSpPr>
          <p:cNvPr id="63491" name="Rectangle 3"/>
          <p:cNvSpPr>
            <a:spLocks noGrp="1" noChangeArrowheads="1"/>
          </p:cNvSpPr>
          <p:nvPr>
            <p:ph type="body" idx="1"/>
          </p:nvPr>
        </p:nvSpPr>
        <p:spPr>
          <a:xfrm>
            <a:off x="609600" y="1752600"/>
            <a:ext cx="5562600" cy="1828800"/>
          </a:xfrm>
        </p:spPr>
        <p:txBody>
          <a:bodyPr/>
          <a:lstStyle/>
          <a:p>
            <a:r>
              <a:rPr lang="en-US"/>
              <a:t>build structures that meet function, looks, cost, and reliability specifications</a:t>
            </a:r>
          </a:p>
          <a:p>
            <a:endParaRPr lang="en-US"/>
          </a:p>
        </p:txBody>
      </p:sp>
      <p:pic>
        <p:nvPicPr>
          <p:cNvPr id="63492" name="Picture 4" descr="D:\WSV\Civil Module\Week1 Documents\Empire State Building.jpg"/>
          <p:cNvPicPr>
            <a:picLocks noChangeAspect="1" noChangeArrowheads="1"/>
          </p:cNvPicPr>
          <p:nvPr/>
        </p:nvPicPr>
        <p:blipFill>
          <a:blip r:embed="rId3" cstate="print"/>
          <a:srcRect/>
          <a:stretch>
            <a:fillRect/>
          </a:stretch>
        </p:blipFill>
        <p:spPr bwMode="auto">
          <a:xfrm>
            <a:off x="6629400" y="2286000"/>
            <a:ext cx="1744663" cy="3048000"/>
          </a:xfrm>
          <a:prstGeom prst="rect">
            <a:avLst/>
          </a:prstGeom>
          <a:noFill/>
        </p:spPr>
      </p:pic>
      <p:pic>
        <p:nvPicPr>
          <p:cNvPr id="63493" name="Picture 5" descr="D:\WSV\Civil Module\Week1 Documents\GG Bridge.jpg"/>
          <p:cNvPicPr>
            <a:picLocks noChangeAspect="1" noChangeArrowheads="1"/>
          </p:cNvPicPr>
          <p:nvPr/>
        </p:nvPicPr>
        <p:blipFill>
          <a:blip r:embed="rId4" cstate="print"/>
          <a:srcRect/>
          <a:stretch>
            <a:fillRect/>
          </a:stretch>
        </p:blipFill>
        <p:spPr bwMode="auto">
          <a:xfrm>
            <a:off x="1752600" y="3733800"/>
            <a:ext cx="3886200" cy="264001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Civil Engineers</a:t>
            </a:r>
          </a:p>
        </p:txBody>
      </p:sp>
      <p:sp>
        <p:nvSpPr>
          <p:cNvPr id="71683" name="Rectangle 3"/>
          <p:cNvSpPr>
            <a:spLocks noGrp="1" noChangeArrowheads="1"/>
          </p:cNvSpPr>
          <p:nvPr>
            <p:ph type="body" idx="1"/>
          </p:nvPr>
        </p:nvSpPr>
        <p:spPr>
          <a:xfrm>
            <a:off x="685800" y="1981200"/>
            <a:ext cx="4343400" cy="3810000"/>
          </a:xfrm>
        </p:spPr>
        <p:txBody>
          <a:bodyPr/>
          <a:lstStyle/>
          <a:p>
            <a:r>
              <a:rPr lang="en-US"/>
              <a:t>plan, design, and supervise construction of transportation systems, water systems, and communication networks</a:t>
            </a:r>
          </a:p>
          <a:p>
            <a:endParaRPr lang="en-US"/>
          </a:p>
        </p:txBody>
      </p:sp>
      <p:pic>
        <p:nvPicPr>
          <p:cNvPr id="71685" name="Picture 5" descr="D:\WSV\Civil Module\Week1 Documents\Light Rail Map.gif"/>
          <p:cNvPicPr>
            <a:picLocks noChangeAspect="1" noChangeArrowheads="1"/>
          </p:cNvPicPr>
          <p:nvPr/>
        </p:nvPicPr>
        <p:blipFill>
          <a:blip r:embed="rId3" cstate="print"/>
          <a:srcRect/>
          <a:stretch>
            <a:fillRect/>
          </a:stretch>
        </p:blipFill>
        <p:spPr bwMode="auto">
          <a:xfrm>
            <a:off x="4953000" y="1905000"/>
            <a:ext cx="3810000" cy="40528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26"/>
          <p:cNvSpPr>
            <a:spLocks noGrp="1" noChangeArrowheads="1"/>
          </p:cNvSpPr>
          <p:nvPr>
            <p:ph type="title"/>
          </p:nvPr>
        </p:nvSpPr>
        <p:spPr/>
        <p:txBody>
          <a:bodyPr/>
          <a:lstStyle/>
          <a:p>
            <a:r>
              <a:rPr lang="en-US"/>
              <a:t>Civil Engineers...</a:t>
            </a:r>
          </a:p>
        </p:txBody>
      </p:sp>
      <p:sp>
        <p:nvSpPr>
          <p:cNvPr id="72707" name="Rectangle 1027"/>
          <p:cNvSpPr>
            <a:spLocks noGrp="1" noChangeArrowheads="1"/>
          </p:cNvSpPr>
          <p:nvPr>
            <p:ph type="body" idx="1"/>
          </p:nvPr>
        </p:nvSpPr>
        <p:spPr>
          <a:xfrm>
            <a:off x="762000" y="2590800"/>
            <a:ext cx="3810000" cy="2286000"/>
          </a:xfrm>
        </p:spPr>
        <p:txBody>
          <a:bodyPr/>
          <a:lstStyle/>
          <a:p>
            <a:r>
              <a:rPr lang="en-US"/>
              <a:t>solve local and regional pollution or environmental issues</a:t>
            </a:r>
          </a:p>
        </p:txBody>
      </p:sp>
      <p:pic>
        <p:nvPicPr>
          <p:cNvPr id="72709" name="Picture 1029" descr="D:\WSV\Civil Module\Week1 Documents\sfo area.gif"/>
          <p:cNvPicPr>
            <a:picLocks noChangeAspect="1" noChangeArrowheads="1"/>
          </p:cNvPicPr>
          <p:nvPr/>
        </p:nvPicPr>
        <p:blipFill>
          <a:blip r:embed="rId3" cstate="print"/>
          <a:srcRect/>
          <a:stretch>
            <a:fillRect/>
          </a:stretch>
        </p:blipFill>
        <p:spPr bwMode="auto">
          <a:xfrm>
            <a:off x="4648200" y="1905000"/>
            <a:ext cx="4114800" cy="4114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990600" y="609600"/>
            <a:ext cx="8153400" cy="1143000"/>
          </a:xfrm>
        </p:spPr>
        <p:txBody>
          <a:bodyPr/>
          <a:lstStyle/>
          <a:p>
            <a:r>
              <a:rPr lang="en-US"/>
              <a:t>Major Areas of Specialization</a:t>
            </a:r>
          </a:p>
        </p:txBody>
      </p:sp>
      <p:sp>
        <p:nvSpPr>
          <p:cNvPr id="75779" name="Rectangle 3"/>
          <p:cNvSpPr>
            <a:spLocks noGrp="1" noChangeArrowheads="1"/>
          </p:cNvSpPr>
          <p:nvPr>
            <p:ph type="body" idx="1"/>
          </p:nvPr>
        </p:nvSpPr>
        <p:spPr>
          <a:xfrm>
            <a:off x="990600" y="2133600"/>
            <a:ext cx="6705600" cy="4038600"/>
          </a:xfrm>
        </p:spPr>
        <p:txBody>
          <a:bodyPr/>
          <a:lstStyle/>
          <a:p>
            <a:r>
              <a:rPr lang="en-US"/>
              <a:t>Construction</a:t>
            </a:r>
          </a:p>
          <a:p>
            <a:r>
              <a:rPr lang="en-US"/>
              <a:t>Environmental</a:t>
            </a:r>
          </a:p>
          <a:p>
            <a:r>
              <a:rPr lang="en-US"/>
              <a:t>Geotechnical</a:t>
            </a:r>
          </a:p>
          <a:p>
            <a:r>
              <a:rPr lang="en-US"/>
              <a:t>Structural</a:t>
            </a:r>
          </a:p>
          <a:p>
            <a:r>
              <a:rPr lang="en-US"/>
              <a:t>Transportation</a:t>
            </a:r>
          </a:p>
          <a:p>
            <a:r>
              <a:rPr lang="en-US"/>
              <a:t>Water Resources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990600" y="609600"/>
            <a:ext cx="7467600" cy="1143000"/>
          </a:xfrm>
        </p:spPr>
        <p:txBody>
          <a:bodyPr/>
          <a:lstStyle/>
          <a:p>
            <a:r>
              <a:rPr lang="en-US"/>
              <a:t>Construction Engineering</a:t>
            </a:r>
          </a:p>
        </p:txBody>
      </p:sp>
      <p:sp>
        <p:nvSpPr>
          <p:cNvPr id="65539" name="Rectangle 3"/>
          <p:cNvSpPr>
            <a:spLocks noGrp="1" noChangeArrowheads="1"/>
          </p:cNvSpPr>
          <p:nvPr>
            <p:ph type="body" idx="1"/>
          </p:nvPr>
        </p:nvSpPr>
        <p:spPr>
          <a:xfrm>
            <a:off x="609600" y="2362200"/>
            <a:ext cx="4267200" cy="2971800"/>
          </a:xfrm>
        </p:spPr>
        <p:txBody>
          <a:bodyPr>
            <a:normAutofit lnSpcReduction="10000"/>
          </a:bodyPr>
          <a:lstStyle/>
          <a:p>
            <a:pPr>
              <a:lnSpc>
                <a:spcPct val="90000"/>
              </a:lnSpc>
              <a:buFontTx/>
              <a:buNone/>
            </a:pPr>
            <a:r>
              <a:rPr lang="en-US" sz="2800"/>
              <a:t>Required skills</a:t>
            </a:r>
          </a:p>
          <a:p>
            <a:pPr>
              <a:lnSpc>
                <a:spcPct val="90000"/>
              </a:lnSpc>
            </a:pPr>
            <a:r>
              <a:rPr lang="en-US" sz="2800"/>
              <a:t>methods and equipment</a:t>
            </a:r>
          </a:p>
          <a:p>
            <a:pPr>
              <a:lnSpc>
                <a:spcPct val="90000"/>
              </a:lnSpc>
            </a:pPr>
            <a:r>
              <a:rPr lang="en-US" sz="2800"/>
              <a:t>structures</a:t>
            </a:r>
          </a:p>
          <a:p>
            <a:pPr>
              <a:lnSpc>
                <a:spcPct val="90000"/>
              </a:lnSpc>
            </a:pPr>
            <a:r>
              <a:rPr lang="en-US" sz="2800"/>
              <a:t>construction management</a:t>
            </a:r>
          </a:p>
          <a:p>
            <a:pPr>
              <a:lnSpc>
                <a:spcPct val="90000"/>
              </a:lnSpc>
            </a:pPr>
            <a:r>
              <a:rPr lang="en-US" sz="2800"/>
              <a:t>cost estimation and analysis</a:t>
            </a:r>
            <a:endParaRPr lang="en-US"/>
          </a:p>
        </p:txBody>
      </p:sp>
      <p:pic>
        <p:nvPicPr>
          <p:cNvPr id="65540" name="Picture 4" descr="D:\WSV\Civil Module\Week1 Documents\Eiffel Tower.jpg"/>
          <p:cNvPicPr>
            <a:picLocks noChangeAspect="1" noChangeArrowheads="1"/>
          </p:cNvPicPr>
          <p:nvPr/>
        </p:nvPicPr>
        <p:blipFill>
          <a:blip r:embed="rId3" cstate="print"/>
          <a:srcRect/>
          <a:stretch>
            <a:fillRect/>
          </a:stretch>
        </p:blipFill>
        <p:spPr bwMode="auto">
          <a:xfrm>
            <a:off x="5426075" y="1676400"/>
            <a:ext cx="3181350" cy="4876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219200" y="609600"/>
            <a:ext cx="7620000" cy="1143000"/>
          </a:xfrm>
        </p:spPr>
        <p:txBody>
          <a:bodyPr/>
          <a:lstStyle/>
          <a:p>
            <a:r>
              <a:rPr lang="en-US"/>
              <a:t>Environmental Engineering</a:t>
            </a:r>
          </a:p>
        </p:txBody>
      </p:sp>
      <p:sp>
        <p:nvSpPr>
          <p:cNvPr id="66563" name="Rectangle 3"/>
          <p:cNvSpPr>
            <a:spLocks noGrp="1" noChangeArrowheads="1"/>
          </p:cNvSpPr>
          <p:nvPr>
            <p:ph type="body" idx="1"/>
          </p:nvPr>
        </p:nvSpPr>
        <p:spPr>
          <a:xfrm>
            <a:off x="685800" y="1905000"/>
            <a:ext cx="4267200" cy="4724400"/>
          </a:xfrm>
        </p:spPr>
        <p:txBody>
          <a:bodyPr/>
          <a:lstStyle/>
          <a:p>
            <a:pPr>
              <a:lnSpc>
                <a:spcPct val="90000"/>
              </a:lnSpc>
              <a:buFontTx/>
              <a:buNone/>
            </a:pPr>
            <a:r>
              <a:rPr lang="en-US"/>
              <a:t>Responsibilities include:</a:t>
            </a:r>
          </a:p>
          <a:p>
            <a:pPr>
              <a:lnSpc>
                <a:spcPct val="90000"/>
              </a:lnSpc>
            </a:pPr>
            <a:r>
              <a:rPr lang="en-US"/>
              <a:t>disposing hazardous materials</a:t>
            </a:r>
          </a:p>
          <a:p>
            <a:pPr>
              <a:lnSpc>
                <a:spcPct val="90000"/>
              </a:lnSpc>
            </a:pPr>
            <a:r>
              <a:rPr lang="en-US"/>
              <a:t>waste management and treatment</a:t>
            </a:r>
          </a:p>
          <a:p>
            <a:pPr>
              <a:lnSpc>
                <a:spcPct val="90000"/>
              </a:lnSpc>
            </a:pPr>
            <a:r>
              <a:rPr lang="en-US"/>
              <a:t>biological processes in pollution control</a:t>
            </a:r>
          </a:p>
          <a:p>
            <a:pPr>
              <a:lnSpc>
                <a:spcPct val="90000"/>
              </a:lnSpc>
            </a:pPr>
            <a:r>
              <a:rPr lang="en-US"/>
              <a:t>water and waste</a:t>
            </a:r>
          </a:p>
          <a:p>
            <a:pPr>
              <a:lnSpc>
                <a:spcPct val="90000"/>
              </a:lnSpc>
            </a:pPr>
            <a:r>
              <a:rPr lang="en-US"/>
              <a:t>water quality</a:t>
            </a:r>
          </a:p>
        </p:txBody>
      </p:sp>
      <p:pic>
        <p:nvPicPr>
          <p:cNvPr id="66564" name="Picture 4" descr="D:\WSV\Civil Module\Week1 Documents\haz waste garage.jpg"/>
          <p:cNvPicPr>
            <a:picLocks noChangeAspect="1" noChangeArrowheads="1"/>
          </p:cNvPicPr>
          <p:nvPr/>
        </p:nvPicPr>
        <p:blipFill>
          <a:blip r:embed="rId3" cstate="print"/>
          <a:srcRect/>
          <a:stretch>
            <a:fillRect/>
          </a:stretch>
        </p:blipFill>
        <p:spPr bwMode="auto">
          <a:xfrm>
            <a:off x="5257800" y="3657600"/>
            <a:ext cx="2667000" cy="2000250"/>
          </a:xfrm>
          <a:prstGeom prst="rect">
            <a:avLst/>
          </a:prstGeom>
          <a:noFill/>
        </p:spPr>
      </p:pic>
      <p:pic>
        <p:nvPicPr>
          <p:cNvPr id="66565" name="Picture 5" descr="D:\WSV\Civil Module\Week1 Documents\recycle symbol.gif"/>
          <p:cNvPicPr>
            <a:picLocks noChangeAspect="1" noChangeArrowheads="1"/>
          </p:cNvPicPr>
          <p:nvPr/>
        </p:nvPicPr>
        <p:blipFill>
          <a:blip r:embed="rId4" cstate="print"/>
          <a:srcRect/>
          <a:stretch>
            <a:fillRect/>
          </a:stretch>
        </p:blipFill>
        <p:spPr bwMode="auto">
          <a:xfrm>
            <a:off x="6172200" y="1981200"/>
            <a:ext cx="838200" cy="79851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914400" y="609600"/>
            <a:ext cx="7848600" cy="1143000"/>
          </a:xfrm>
        </p:spPr>
        <p:txBody>
          <a:bodyPr/>
          <a:lstStyle/>
          <a:p>
            <a:r>
              <a:rPr lang="en-US"/>
              <a:t>Geotechnical Engineering </a:t>
            </a:r>
          </a:p>
        </p:txBody>
      </p:sp>
      <p:sp>
        <p:nvSpPr>
          <p:cNvPr id="67587" name="Rectangle 3"/>
          <p:cNvSpPr>
            <a:spLocks noGrp="1" noChangeArrowheads="1"/>
          </p:cNvSpPr>
          <p:nvPr>
            <p:ph type="body" idx="1"/>
          </p:nvPr>
        </p:nvSpPr>
        <p:spPr>
          <a:xfrm>
            <a:off x="685800" y="2286000"/>
            <a:ext cx="3276600" cy="3733800"/>
          </a:xfrm>
        </p:spPr>
        <p:txBody>
          <a:bodyPr/>
          <a:lstStyle/>
          <a:p>
            <a:pPr>
              <a:lnSpc>
                <a:spcPct val="90000"/>
              </a:lnSpc>
              <a:buFontTx/>
              <a:buNone/>
            </a:pPr>
            <a:r>
              <a:rPr lang="en-US"/>
              <a:t>Specializes in:</a:t>
            </a:r>
          </a:p>
          <a:p>
            <a:pPr>
              <a:lnSpc>
                <a:spcPct val="90000"/>
              </a:lnSpc>
            </a:pPr>
            <a:r>
              <a:rPr lang="en-US"/>
              <a:t>survey</a:t>
            </a:r>
          </a:p>
          <a:p>
            <a:pPr>
              <a:lnSpc>
                <a:spcPct val="90000"/>
              </a:lnSpc>
            </a:pPr>
            <a:r>
              <a:rPr lang="en-US"/>
              <a:t>soil mechanics and dynamics</a:t>
            </a:r>
          </a:p>
          <a:p>
            <a:pPr>
              <a:lnSpc>
                <a:spcPct val="90000"/>
              </a:lnSpc>
            </a:pPr>
            <a:r>
              <a:rPr lang="en-US"/>
              <a:t>earth structure</a:t>
            </a:r>
          </a:p>
          <a:p>
            <a:pPr>
              <a:lnSpc>
                <a:spcPct val="90000"/>
              </a:lnSpc>
            </a:pPr>
            <a:r>
              <a:rPr lang="en-US"/>
              <a:t>earthquake engineering</a:t>
            </a:r>
          </a:p>
        </p:txBody>
      </p:sp>
      <p:pic>
        <p:nvPicPr>
          <p:cNvPr id="67588" name="Picture 4" descr="D:\WSV\Civil Module\Week1 Documents\earthquake house slide.jpg"/>
          <p:cNvPicPr>
            <a:picLocks noChangeAspect="1" noChangeArrowheads="1"/>
          </p:cNvPicPr>
          <p:nvPr/>
        </p:nvPicPr>
        <p:blipFill>
          <a:blip r:embed="rId3" cstate="print"/>
          <a:srcRect/>
          <a:stretch>
            <a:fillRect/>
          </a:stretch>
        </p:blipFill>
        <p:spPr bwMode="auto">
          <a:xfrm>
            <a:off x="3962400" y="2362200"/>
            <a:ext cx="4876800" cy="3297238"/>
          </a:xfrm>
          <a:prstGeom prst="rect">
            <a:avLst/>
          </a:prstGeom>
          <a:noFill/>
        </p:spPr>
      </p:pic>
      <p:sp>
        <p:nvSpPr>
          <p:cNvPr id="67589" name="Text Box 5"/>
          <p:cNvSpPr txBox="1">
            <a:spLocks noChangeArrowheads="1"/>
          </p:cNvSpPr>
          <p:nvPr/>
        </p:nvSpPr>
        <p:spPr bwMode="auto">
          <a:xfrm>
            <a:off x="4114800" y="5715000"/>
            <a:ext cx="4800600" cy="457200"/>
          </a:xfrm>
          <a:prstGeom prst="rect">
            <a:avLst/>
          </a:prstGeom>
          <a:noFill/>
          <a:ln w="9525">
            <a:noFill/>
            <a:miter lim="800000"/>
            <a:headEnd/>
            <a:tailEnd/>
          </a:ln>
          <a:effectLst/>
        </p:spPr>
        <p:txBody>
          <a:bodyPr>
            <a:spAutoFit/>
          </a:bodyPr>
          <a:lstStyle/>
          <a:p>
            <a:pPr algn="ctr">
              <a:spcBef>
                <a:spcPct val="50000"/>
              </a:spcBef>
            </a:pPr>
            <a:r>
              <a:rPr lang="en-US" i="1"/>
              <a:t>Don’t skip geotechnical analysis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1088</Words>
  <Application>Microsoft Office PowerPoint</Application>
  <PresentationFormat>On-screen Show (4:3)</PresentationFormat>
  <Paragraphs>107</Paragraphs>
  <Slides>26</Slides>
  <Notes>14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Introduction to Civil Engineering</vt:lpstr>
      <vt:lpstr>Learning Objectives</vt:lpstr>
      <vt:lpstr>Civil Engineers</vt:lpstr>
      <vt:lpstr>Civil Engineers</vt:lpstr>
      <vt:lpstr>Civil Engineers...</vt:lpstr>
      <vt:lpstr>Major Areas of Specialization</vt:lpstr>
      <vt:lpstr>Construction Engineering</vt:lpstr>
      <vt:lpstr>Environmental Engineering</vt:lpstr>
      <vt:lpstr>Geotechnical Engineering </vt:lpstr>
      <vt:lpstr>Structural Engineering</vt:lpstr>
      <vt:lpstr>Transportation Engineering</vt:lpstr>
      <vt:lpstr>Water Resource Engineering</vt:lpstr>
      <vt:lpstr>Civil Engineering Benefits</vt:lpstr>
      <vt:lpstr>Skills to Develop</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Civil Engineering</dc:title>
  <dc:creator>Aparnathi mahek</dc:creator>
  <cp:lastModifiedBy>Windows User</cp:lastModifiedBy>
  <cp:revision>2</cp:revision>
  <dcterms:created xsi:type="dcterms:W3CDTF">2014-06-24T14:58:30Z</dcterms:created>
  <dcterms:modified xsi:type="dcterms:W3CDTF">2015-04-08T04:40:20Z</dcterms:modified>
</cp:coreProperties>
</file>